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3" r:id="rId15"/>
    <p:sldId id="270" r:id="rId16"/>
    <p:sldId id="274" r:id="rId17"/>
    <p:sldId id="271" r:id="rId18"/>
    <p:sldId id="272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4" r:id="rId30"/>
    <p:sldId id="286" r:id="rId31"/>
    <p:sldId id="287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8BC47A0-0AB8-4244-82A3-34F435502D29}">
          <p14:sldIdLst>
            <p14:sldId id="256"/>
            <p14:sldId id="257"/>
          </p14:sldIdLst>
        </p14:section>
        <p14:section name="Update Preprocessing Code" id="{7D5FE1C0-537E-4D72-B966-1F9C26D8C981}">
          <p14:sldIdLst>
            <p14:sldId id="264"/>
            <p14:sldId id="259"/>
            <p14:sldId id="260"/>
            <p14:sldId id="261"/>
            <p14:sldId id="262"/>
            <p14:sldId id="263"/>
          </p14:sldIdLst>
        </p14:section>
        <p14:section name="How to Use" id="{FF48A46E-EE04-44DF-A6D9-3D04FC22059B}">
          <p14:sldIdLst>
            <p14:sldId id="265"/>
            <p14:sldId id="266"/>
            <p14:sldId id="267"/>
            <p14:sldId id="268"/>
            <p14:sldId id="269"/>
            <p14:sldId id="273"/>
            <p14:sldId id="270"/>
            <p14:sldId id="274"/>
            <p14:sldId id="271"/>
            <p14:sldId id="272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Ho wto Load Data" id="{E38C8595-2D5D-466D-BA5E-458DF7ED17F7}">
          <p14:sldIdLst>
            <p14:sldId id="285"/>
            <p14:sldId id="284"/>
            <p14:sldId id="286"/>
            <p14:sldId id="28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955FC-7FA5-3D81-7AFC-A0729C5F50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6BB88E-FC74-52F2-248A-90A1879779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EC131-225C-4FC4-218D-C7A93E210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6C84A1-423C-A40F-5B8D-7C5B333ED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B7ECE4-AB2E-196B-C08E-F9341BA56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102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62816-BB3C-D1C0-7E06-671886794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38B7D-B0FC-DDF0-0A56-3E78C4DA4B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62945-8417-FAFE-3978-FD9C94E4F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ADE93-F443-A19B-F2FE-315DDEFF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E8FAB-CF6C-3DD6-566B-9924BCF29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51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000C97-9A15-B535-1CE8-88145FB4C8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001145-4759-AECA-9D32-BBD07B356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1F693-D974-19FF-F7AA-E17B2CAF0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D9B96-1930-0358-AA7E-D95071FD0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2983C-0C3F-12D0-F936-B6D91BDE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55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14722-C40E-ACEE-C992-4FFB8D343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BF188-A548-C0BD-0DF9-069233CC6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A1872-44FF-A86F-9783-A82E2C01C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86220-9732-9520-3D73-992FD0E7E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FBA21-5012-428E-B17F-1C1CB4A6C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10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5BA53-0228-1862-57CA-4505807B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FCCD2-EA1D-238A-FD2A-5A2E733C3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CD9B7-91EC-1CA6-192A-1162D84FE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6A7E7-52CC-3BC8-8EEE-0AB66436A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BCF17-FC74-69A5-3880-5883FAA7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723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2C8CB-B807-57F9-0189-3D6276875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A746E-D1E6-58C1-E358-84DC382EA6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8F84BD-B75D-AE66-9973-AC3A3817AE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73671-5C6D-3365-25CC-E64C8EDAC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78B4FB-2CC5-08A3-AC9A-F2B8EDF20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6EE3A7-5406-2B7A-0E94-AAAD22010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684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02FC-5304-3FD0-1A21-777F5ECF6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F2CB4-4ED0-4077-BA86-2E3FC936A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756DC5-B208-39E8-17DD-4161DBCFB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0E7F40-333E-A3CA-7EAE-68F592432B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6DBFE7-3505-95EF-1AB6-615AC2EB6F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EE2F03-4F7A-7A91-0FE7-344396FE4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9308FB-1565-7AFA-34EE-320D37656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D479A6-A870-3D67-D635-2B1A86A90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76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1A9CF-AD6A-9AFE-3AAB-AD2FB061F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1ECD82-C75E-988B-B262-B1EB8F51E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53EE36-EEF8-0FA8-0DCD-69C87B2CE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0AA34A-1CC0-52F5-4EED-E30B1501C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16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4348D5-B9F1-971E-9784-C497F7ED9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1ECC41-581B-0B99-4C72-BC3D4A6C6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7B8222-D4DD-9267-E935-5573639EC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34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ABE30-238A-3FB8-BCAE-F9B1AADA0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7757D-8435-8A30-532C-00A13FBE4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37A7B7-1102-452B-EAE8-4D4BB6291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7DC33-F709-C3A2-65C4-662838012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6CA49-7190-B251-2ABB-147D329C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FC0FFC-0EC0-CEA5-3A64-FF6997631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978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83A13-444D-EF79-B9C0-9DD731F04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7149DF-7B9B-FF21-5B29-DB7DA2D1B4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F0B194-6334-C300-6416-F83AB403C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B02508-BDA6-70A5-6B84-3EDDAB01B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0D330A-1CA4-59D3-0417-076C31478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F3BBE3-CDAB-DADB-6D0C-5EBD47CD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695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3DC438-8F92-ADA7-8681-AC39F2C16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2BF99-0338-6599-2BAC-3B2E242F0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9C7FC-F235-9B0E-38F2-231AB053E4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78D9FC-524F-4DA5-8121-088DA73514F8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9C779-6691-4914-EBFD-10BDA5A53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1AF90-4B92-8804-72F2-9AC70BE72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A18ECA-1A2A-4D08-BF3C-E0236BBAC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40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thworks.com/help/vision/ref/imagelabeler-app.htm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hyperlink" Target="https://www.mathworks.com/help/vision/ug/getting-started-with-mask-r-cnn-for-instance-segmentation.html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www.mathworks.com/help/vision/ref/trainmaskrcnn.html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728B6-88C3-4AC0-3A27-45E789C8A0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Manual</a:t>
            </a:r>
            <a:br>
              <a:rPr lang="en-US" dirty="0"/>
            </a:br>
            <a:r>
              <a:rPr lang="en-US" dirty="0" err="1"/>
              <a:t>TS_StressFiberSegApp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AAE3D9-1160-7201-E5EC-D44A629AE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Takayuki Suzuki, </a:t>
            </a:r>
            <a:r>
              <a:rPr lang="en-US" dirty="0" err="1"/>
              <a:t>Ziying</a:t>
            </a:r>
            <a:r>
              <a:rPr lang="en-US" dirty="0"/>
              <a:t> Xu, and Daniel Yan</a:t>
            </a:r>
          </a:p>
          <a:p>
            <a:r>
              <a:rPr lang="en-US" dirty="0"/>
              <a:t>Sergey Plotnikov, Yun Chen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060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B1D87-8FA7-1E7F-5659-76DE6A219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201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Make sure code and MATLAB is in correct directory</a:t>
            </a:r>
            <a:br>
              <a:rPr lang="en-US" sz="3200" dirty="0"/>
            </a:br>
            <a:r>
              <a:rPr lang="en-US" sz="2000" dirty="0"/>
              <a:t>(If it is not, then your segmented data will be shared in whatever folder you are currently looking at)</a:t>
            </a:r>
            <a:endParaRPr lang="en-US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6A4497-1298-B299-CC6E-0E6EB1FEB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166" y="1498453"/>
            <a:ext cx="9859347" cy="5131045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0BD1C4C6-FB2F-C562-C79C-4F56E5A64A66}"/>
              </a:ext>
            </a:extLst>
          </p:cNvPr>
          <p:cNvSpPr/>
          <p:nvPr/>
        </p:nvSpPr>
        <p:spPr>
          <a:xfrm rot="7227803">
            <a:off x="602434" y="1708753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00BB4BD-7262-5CBD-2F6F-47449AE167EB}"/>
              </a:ext>
            </a:extLst>
          </p:cNvPr>
          <p:cNvSpPr/>
          <p:nvPr/>
        </p:nvSpPr>
        <p:spPr>
          <a:xfrm rot="7227803">
            <a:off x="1583605" y="1425923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89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9DB93-E2A8-0A66-30EA-B3F2D5E04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 click app to open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2DD8A8-A786-CC9E-E713-ACA4FCF6A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390" y="1606029"/>
            <a:ext cx="9859347" cy="5131045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00759989-F8AF-D87F-E366-4BA5E84789E7}"/>
              </a:ext>
            </a:extLst>
          </p:cNvPr>
          <p:cNvSpPr/>
          <p:nvPr/>
        </p:nvSpPr>
        <p:spPr>
          <a:xfrm rot="7227803">
            <a:off x="1445115" y="2022516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615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16442-75C6-2250-1261-4E82FB41A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the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97743A-F955-D9CD-6814-ADA83E493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608" y="1785425"/>
            <a:ext cx="8776996" cy="470745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B02B6E6D-66E7-FD7D-5D5D-4DF96A5ADD06}"/>
              </a:ext>
            </a:extLst>
          </p:cNvPr>
          <p:cNvSpPr/>
          <p:nvPr/>
        </p:nvSpPr>
        <p:spPr>
          <a:xfrm rot="8241053">
            <a:off x="2511914" y="1359128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691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A7E7A-C9E8-AE1B-C50B-8B171165D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012" y="365125"/>
            <a:ext cx="11102788" cy="1325563"/>
          </a:xfrm>
        </p:spPr>
        <p:txBody>
          <a:bodyPr/>
          <a:lstStyle/>
          <a:p>
            <a:r>
              <a:rPr lang="en-US" dirty="0"/>
              <a:t>Figure will pop up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47E137-F52D-DCF6-8E9E-3AB222EC1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636" y="1463364"/>
            <a:ext cx="9803363" cy="5197721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CE6C2287-83F1-2DF6-079F-629224F1DD2A}"/>
              </a:ext>
            </a:extLst>
          </p:cNvPr>
          <p:cNvSpPr/>
          <p:nvPr/>
        </p:nvSpPr>
        <p:spPr>
          <a:xfrm rot="8241053">
            <a:off x="8772756" y="1425923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131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A7E7A-C9E8-AE1B-C50B-8B171165D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012" y="365125"/>
            <a:ext cx="11102788" cy="1325563"/>
          </a:xfrm>
        </p:spPr>
        <p:txBody>
          <a:bodyPr/>
          <a:lstStyle/>
          <a:p>
            <a:r>
              <a:rPr lang="en-US" dirty="0">
                <a:sym typeface="Wingdings" panose="05000000000000000000" pitchFamily="2" charset="2"/>
              </a:rPr>
              <a:t>Start by Load image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BBCD15-A905-6031-F304-151DC7DD5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432" y="1719517"/>
            <a:ext cx="5444336" cy="4773358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B76B21F-49F0-434A-CE2E-36F768B9DC67}"/>
              </a:ext>
            </a:extLst>
          </p:cNvPr>
          <p:cNvSpPr/>
          <p:nvPr/>
        </p:nvSpPr>
        <p:spPr>
          <a:xfrm rot="2821061">
            <a:off x="3367012" y="1941345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F1D715-7EB6-C85B-7BA0-18A4C5F6CFAA}"/>
              </a:ext>
            </a:extLst>
          </p:cNvPr>
          <p:cNvSpPr txBox="1"/>
          <p:nvPr/>
        </p:nvSpPr>
        <p:spPr>
          <a:xfrm>
            <a:off x="727374" y="2366023"/>
            <a:ext cx="2449838" cy="92333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 pop up will </a:t>
            </a:r>
          </a:p>
          <a:p>
            <a:r>
              <a:rPr lang="en-US" dirty="0"/>
              <a:t>Allow you to select </a:t>
            </a:r>
          </a:p>
          <a:p>
            <a:r>
              <a:rPr lang="en-US" dirty="0"/>
              <a:t>Actin image to analyze </a:t>
            </a:r>
          </a:p>
        </p:txBody>
      </p:sp>
    </p:spTree>
    <p:extLst>
      <p:ext uri="{BB962C8B-B14F-4D97-AF65-F5344CB8AC3E}">
        <p14:creationId xmlns:p14="http://schemas.microsoft.com/office/powerpoint/2010/main" val="2622002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5DFEF-775E-4196-87A5-2590FC235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Preprocessing </a:t>
            </a:r>
            <a:br>
              <a:rPr lang="en-US" dirty="0"/>
            </a:br>
            <a:r>
              <a:rPr lang="en-US" sz="3200" dirty="0"/>
              <a:t>(Note: You need to add this code)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6E7AD0-597F-5F08-1367-03EB82CC5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34" y="1858234"/>
            <a:ext cx="5703082" cy="5016486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0BA9473C-7673-9868-F93D-305763036168}"/>
              </a:ext>
            </a:extLst>
          </p:cNvPr>
          <p:cNvSpPr/>
          <p:nvPr/>
        </p:nvSpPr>
        <p:spPr>
          <a:xfrm rot="2821061">
            <a:off x="2853828" y="2694451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321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836CE-97E9-A5E8-C7A8-5F3DC660E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Segmentation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261ABE-F04F-2E89-16C2-83B61A526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740" y="1747534"/>
            <a:ext cx="6106519" cy="5110466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7D3AD2B9-D996-BFF2-99C9-E55BBB003F93}"/>
              </a:ext>
            </a:extLst>
          </p:cNvPr>
          <p:cNvSpPr/>
          <p:nvPr/>
        </p:nvSpPr>
        <p:spPr>
          <a:xfrm rot="2821061">
            <a:off x="2527255" y="3086338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403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DB78E-149D-5F26-5FC5-9F13A3FC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Sanity Check: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07990F-D634-B4DA-FEA3-5DE94FDDF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028" y="1868986"/>
            <a:ext cx="5679514" cy="4989014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E6FEE67B-C393-BE9C-CA04-656A85800866}"/>
              </a:ext>
            </a:extLst>
          </p:cNvPr>
          <p:cNvSpPr/>
          <p:nvPr/>
        </p:nvSpPr>
        <p:spPr>
          <a:xfrm rot="2821061">
            <a:off x="2769850" y="3702160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5DA10B22-78F6-EB71-DF77-60DE867D529E}"/>
              </a:ext>
            </a:extLst>
          </p:cNvPr>
          <p:cNvSpPr/>
          <p:nvPr/>
        </p:nvSpPr>
        <p:spPr>
          <a:xfrm rot="9349093">
            <a:off x="8380656" y="3397360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C897B6-578A-8042-F3E9-2D961B6BC6E5}"/>
              </a:ext>
            </a:extLst>
          </p:cNvPr>
          <p:cNvSpPr txBox="1"/>
          <p:nvPr/>
        </p:nvSpPr>
        <p:spPr>
          <a:xfrm>
            <a:off x="531173" y="2991527"/>
            <a:ext cx="2170817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Make sure Drawing Mode is “on”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85C640-6857-1BBD-9406-63EAC1EDCF0D}"/>
              </a:ext>
            </a:extLst>
          </p:cNvPr>
          <p:cNvSpPr txBox="1"/>
          <p:nvPr/>
        </p:nvSpPr>
        <p:spPr>
          <a:xfrm>
            <a:off x="9490010" y="2593134"/>
            <a:ext cx="2170817" cy="92333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Image is Brighter</a:t>
            </a:r>
          </a:p>
          <a:p>
            <a:r>
              <a:rPr lang="en-US" dirty="0"/>
              <a:t>For easier Segmentation</a:t>
            </a:r>
          </a:p>
        </p:txBody>
      </p:sp>
    </p:spTree>
    <p:extLst>
      <p:ext uri="{BB962C8B-B14F-4D97-AF65-F5344CB8AC3E}">
        <p14:creationId xmlns:p14="http://schemas.microsoft.com/office/powerpoint/2010/main" val="2275956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6413D-D7DD-CF06-6FD6-F905A50F5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Zoom in: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37E960-1996-E9DC-A860-7AF61F427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9527" y="1520892"/>
            <a:ext cx="6115713" cy="5337108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6C16DFB9-0522-DDD4-F04A-EED5EC304BD1}"/>
              </a:ext>
            </a:extLst>
          </p:cNvPr>
          <p:cNvSpPr/>
          <p:nvPr/>
        </p:nvSpPr>
        <p:spPr>
          <a:xfrm rot="9349093">
            <a:off x="9015138" y="1829432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9FB6DF-26F1-8DA6-D53B-67F5A8D9F35D}"/>
              </a:ext>
            </a:extLst>
          </p:cNvPr>
          <p:cNvSpPr txBox="1"/>
          <p:nvPr/>
        </p:nvSpPr>
        <p:spPr>
          <a:xfrm>
            <a:off x="9879735" y="2094197"/>
            <a:ext cx="2170817" cy="120032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Click “+” and scroll to zoom in to where you want to segment</a:t>
            </a:r>
          </a:p>
        </p:txBody>
      </p:sp>
    </p:spTree>
    <p:extLst>
      <p:ext uri="{BB962C8B-B14F-4D97-AF65-F5344CB8AC3E}">
        <p14:creationId xmlns:p14="http://schemas.microsoft.com/office/powerpoint/2010/main" val="30176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D2F3E-8FB1-3D41-5F46-56BF55485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Important: Unclick the “+” after you zoom 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DE18AB-81E8-581A-CE0B-8C7AAA453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4502" y="1782146"/>
            <a:ext cx="5695225" cy="4982547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8825D93F-568F-4BDC-260B-D77FF1F3EDB0}"/>
              </a:ext>
            </a:extLst>
          </p:cNvPr>
          <p:cNvSpPr/>
          <p:nvPr/>
        </p:nvSpPr>
        <p:spPr>
          <a:xfrm rot="9349093">
            <a:off x="8255130" y="1963907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573AF7-E1BD-5CF7-6B31-2BEBD76DC419}"/>
              </a:ext>
            </a:extLst>
          </p:cNvPr>
          <p:cNvSpPr txBox="1"/>
          <p:nvPr/>
        </p:nvSpPr>
        <p:spPr>
          <a:xfrm>
            <a:off x="9119727" y="2228672"/>
            <a:ext cx="2170817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Unclick “+”</a:t>
            </a:r>
          </a:p>
        </p:txBody>
      </p:sp>
    </p:spTree>
    <p:extLst>
      <p:ext uri="{BB962C8B-B14F-4D97-AF65-F5344CB8AC3E}">
        <p14:creationId xmlns:p14="http://schemas.microsoft.com/office/powerpoint/2010/main" val="3508576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FC32B-EC2D-3891-C59C-7F609FD19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Read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67009-0F6E-C4E0-12B7-41DDDE667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649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TS_StressFiberSegApp.mlapp</a:t>
            </a:r>
            <a:r>
              <a:rPr lang="en-US" dirty="0"/>
              <a:t> is a MATLAB written to save you time in generating the segmented cells. </a:t>
            </a:r>
          </a:p>
          <a:p>
            <a:r>
              <a:rPr lang="en-US" dirty="0"/>
              <a:t>This slide deck contains instructions on: </a:t>
            </a:r>
          </a:p>
          <a:p>
            <a:pPr lvl="1"/>
            <a:r>
              <a:rPr lang="en-US" dirty="0"/>
              <a:t>How to add your preprocessing code to the app</a:t>
            </a:r>
          </a:p>
          <a:p>
            <a:pPr lvl="1"/>
            <a:r>
              <a:rPr lang="en-US" dirty="0"/>
              <a:t>How to use the App</a:t>
            </a:r>
          </a:p>
          <a:p>
            <a:pPr lvl="1"/>
            <a:r>
              <a:rPr lang="en-US" dirty="0"/>
              <a:t>How to load results</a:t>
            </a:r>
          </a:p>
          <a:p>
            <a:r>
              <a:rPr lang="en-US" dirty="0"/>
              <a:t>You are welcome to use your own app or MATLAB’s built in version of the code if you would like </a:t>
            </a:r>
          </a:p>
          <a:p>
            <a:pPr lvl="1"/>
            <a:r>
              <a:rPr lang="en-US" dirty="0">
                <a:hlinkClick r:id="rId2"/>
              </a:rPr>
              <a:t>Label images for computer vision applications - MATLAB (mathworks.com)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902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3B149-217C-5013-6103-A8F4D1DC8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Segmenting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B39292-7036-3877-E771-2F906457C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4" y="1557636"/>
            <a:ext cx="6097065" cy="5300364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30B0521-07BC-2F68-2620-17590003D41D}"/>
              </a:ext>
            </a:extLst>
          </p:cNvPr>
          <p:cNvSpPr/>
          <p:nvPr/>
        </p:nvSpPr>
        <p:spPr>
          <a:xfrm rot="3523702">
            <a:off x="4249738" y="2688825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E8E136-C9A9-8E3A-8B9C-C27C81E88425}"/>
              </a:ext>
            </a:extLst>
          </p:cNvPr>
          <p:cNvSpPr txBox="1"/>
          <p:nvPr/>
        </p:nvSpPr>
        <p:spPr>
          <a:xfrm>
            <a:off x="2231375" y="2236868"/>
            <a:ext cx="1897520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Single Click to place a node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338F3C6-AF76-93C1-F5CE-C8FFD448B114}"/>
              </a:ext>
            </a:extLst>
          </p:cNvPr>
          <p:cNvSpPr/>
          <p:nvPr/>
        </p:nvSpPr>
        <p:spPr>
          <a:xfrm rot="8583547">
            <a:off x="8078955" y="4009580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F9588C-DB55-10C6-6216-FB797605DB6E}"/>
              </a:ext>
            </a:extLst>
          </p:cNvPr>
          <p:cNvSpPr txBox="1"/>
          <p:nvPr/>
        </p:nvSpPr>
        <p:spPr>
          <a:xfrm>
            <a:off x="8949537" y="3178755"/>
            <a:ext cx="1897520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Double click to end a fiber</a:t>
            </a:r>
          </a:p>
        </p:txBody>
      </p:sp>
    </p:spTree>
    <p:extLst>
      <p:ext uri="{BB962C8B-B14F-4D97-AF65-F5344CB8AC3E}">
        <p14:creationId xmlns:p14="http://schemas.microsoft.com/office/powerpoint/2010/main" val="3361285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9E375-BE4A-26AA-ECE7-596FB1AFF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another fiber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67B642-ECC1-9C21-FEE7-6A6D76718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724" y="1449779"/>
            <a:ext cx="6246495" cy="5408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200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00F43-7319-55CD-EF10-6F1C36568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Undo a segmentation: Exit Drawing Mode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B6055-B8C2-6971-0F71-259E830B3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375" y="1481138"/>
            <a:ext cx="5889968" cy="516731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C4497EA7-E8CD-9652-EC42-BC8FD19A5D08}"/>
              </a:ext>
            </a:extLst>
          </p:cNvPr>
          <p:cNvSpPr/>
          <p:nvPr/>
        </p:nvSpPr>
        <p:spPr>
          <a:xfrm rot="8583547">
            <a:off x="7107405" y="2958663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24E41F-B886-6084-2BD2-833D1950B156}"/>
              </a:ext>
            </a:extLst>
          </p:cNvPr>
          <p:cNvSpPr txBox="1"/>
          <p:nvPr/>
        </p:nvSpPr>
        <p:spPr>
          <a:xfrm>
            <a:off x="7992761" y="2451003"/>
            <a:ext cx="1897520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Mistake in Segmentation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65B7ED2-024E-4F20-BE51-35E1E97E610B}"/>
              </a:ext>
            </a:extLst>
          </p:cNvPr>
          <p:cNvSpPr/>
          <p:nvPr/>
        </p:nvSpPr>
        <p:spPr>
          <a:xfrm rot="8583547">
            <a:off x="7345531" y="5035910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8F2996-C2F6-3C86-E53E-F5319135E4F7}"/>
              </a:ext>
            </a:extLst>
          </p:cNvPr>
          <p:cNvSpPr txBox="1"/>
          <p:nvPr/>
        </p:nvSpPr>
        <p:spPr>
          <a:xfrm>
            <a:off x="8230887" y="4528250"/>
            <a:ext cx="1897520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Double click anywhere to exit</a:t>
            </a:r>
          </a:p>
        </p:txBody>
      </p:sp>
    </p:spTree>
    <p:extLst>
      <p:ext uri="{BB962C8B-B14F-4D97-AF65-F5344CB8AC3E}">
        <p14:creationId xmlns:p14="http://schemas.microsoft.com/office/powerpoint/2010/main" val="41036529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6519B-0A0B-C968-5751-7C7B28595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Undo a segmentation: Un Do Segmentation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B6F7DF-E414-7A08-E5B4-8F25D5249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688" y="1690688"/>
            <a:ext cx="5796551" cy="505777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8BFAB42-383E-04B3-B75E-CDB7EB8FD46D}"/>
              </a:ext>
            </a:extLst>
          </p:cNvPr>
          <p:cNvSpPr/>
          <p:nvPr/>
        </p:nvSpPr>
        <p:spPr>
          <a:xfrm rot="2343656">
            <a:off x="1554328" y="3500056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34C869-953D-1B31-DE06-75A0F2D6358C}"/>
              </a:ext>
            </a:extLst>
          </p:cNvPr>
          <p:cNvSpPr txBox="1"/>
          <p:nvPr/>
        </p:nvSpPr>
        <p:spPr>
          <a:xfrm>
            <a:off x="221520" y="2799323"/>
            <a:ext cx="1897520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Make sure “off”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669997-56AE-7ED1-D8A8-E3A01954449E}"/>
              </a:ext>
            </a:extLst>
          </p:cNvPr>
          <p:cNvSpPr txBox="1"/>
          <p:nvPr/>
        </p:nvSpPr>
        <p:spPr>
          <a:xfrm>
            <a:off x="368813" y="4034909"/>
            <a:ext cx="801467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UnDo</a:t>
            </a:r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B8F5A0B-A314-C393-EE93-0414C46505E9}"/>
              </a:ext>
            </a:extLst>
          </p:cNvPr>
          <p:cNvSpPr/>
          <p:nvPr/>
        </p:nvSpPr>
        <p:spPr>
          <a:xfrm rot="2343656">
            <a:off x="1475826" y="4263484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5086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BDA9B-8015-49D3-5B43-A3E65A16B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Undo a segmentation: Un Do Segmentation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A0F9D1-F5C9-18DD-EA08-1897AA42D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536" y="1914524"/>
            <a:ext cx="5457790" cy="4714875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47D878AD-34AA-BA48-BAAD-5FD2A62CCE2C}"/>
              </a:ext>
            </a:extLst>
          </p:cNvPr>
          <p:cNvSpPr/>
          <p:nvPr/>
        </p:nvSpPr>
        <p:spPr>
          <a:xfrm rot="2343656">
            <a:off x="3412946" y="3251578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5157CE-B442-9B2D-E4CC-A0B569D1F098}"/>
              </a:ext>
            </a:extLst>
          </p:cNvPr>
          <p:cNvSpPr txBox="1"/>
          <p:nvPr/>
        </p:nvSpPr>
        <p:spPr>
          <a:xfrm>
            <a:off x="1354581" y="2876921"/>
            <a:ext cx="1897520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Start Again</a:t>
            </a:r>
          </a:p>
        </p:txBody>
      </p:sp>
    </p:spTree>
    <p:extLst>
      <p:ext uri="{BB962C8B-B14F-4D97-AF65-F5344CB8AC3E}">
        <p14:creationId xmlns:p14="http://schemas.microsoft.com/office/powerpoint/2010/main" val="9880412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00F43-7319-55CD-EF10-6F1C36568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Exit Drawing Mode Once Finished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8D63CB-F4C5-32C8-40E6-E8AC4054B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978" y="1420101"/>
            <a:ext cx="5684043" cy="5167312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69FE1A46-9A01-A32B-627B-2E498E892DD2}"/>
              </a:ext>
            </a:extLst>
          </p:cNvPr>
          <p:cNvSpPr/>
          <p:nvPr/>
        </p:nvSpPr>
        <p:spPr>
          <a:xfrm rot="2343656">
            <a:off x="2507878" y="3327196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DE369B-9DC4-9782-F5F1-2FA10609EDE3}"/>
              </a:ext>
            </a:extLst>
          </p:cNvPr>
          <p:cNvSpPr txBox="1"/>
          <p:nvPr/>
        </p:nvSpPr>
        <p:spPr>
          <a:xfrm>
            <a:off x="449513" y="2952539"/>
            <a:ext cx="1897520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Make sure it is off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1B1F6860-14D7-2B35-451C-D34F482BEE3D}"/>
              </a:ext>
            </a:extLst>
          </p:cNvPr>
          <p:cNvSpPr/>
          <p:nvPr/>
        </p:nvSpPr>
        <p:spPr>
          <a:xfrm rot="8156497">
            <a:off x="8074326" y="4897184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C0316C-8CE7-B00E-0DEF-1F99819CC078}"/>
              </a:ext>
            </a:extLst>
          </p:cNvPr>
          <p:cNvSpPr txBox="1"/>
          <p:nvPr/>
        </p:nvSpPr>
        <p:spPr>
          <a:xfrm>
            <a:off x="8813817" y="4261270"/>
            <a:ext cx="1897520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Double Click anywhere</a:t>
            </a:r>
          </a:p>
        </p:txBody>
      </p:sp>
    </p:spTree>
    <p:extLst>
      <p:ext uri="{BB962C8B-B14F-4D97-AF65-F5344CB8AC3E}">
        <p14:creationId xmlns:p14="http://schemas.microsoft.com/office/powerpoint/2010/main" val="184090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07942-C511-B05E-4D37-CA7195C00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Save Segmented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1B76FE-6BB7-A6F1-2D9E-285C63081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575" y="1397168"/>
            <a:ext cx="6233491" cy="5467739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6E1CC574-87AC-DFBB-EEE5-7BC18B2C3B53}"/>
              </a:ext>
            </a:extLst>
          </p:cNvPr>
          <p:cNvSpPr/>
          <p:nvPr/>
        </p:nvSpPr>
        <p:spPr>
          <a:xfrm rot="2343656">
            <a:off x="3599561" y="4966961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255CCE-6561-AF2E-69FF-7DFE389B084A}"/>
              </a:ext>
            </a:extLst>
          </p:cNvPr>
          <p:cNvSpPr txBox="1"/>
          <p:nvPr/>
        </p:nvSpPr>
        <p:spPr>
          <a:xfrm>
            <a:off x="158620" y="4585396"/>
            <a:ext cx="3163078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Save Segmentation</a:t>
            </a:r>
          </a:p>
          <a:p>
            <a:r>
              <a:rPr lang="en-US" dirty="0"/>
              <a:t>(Light will be blue when done)</a:t>
            </a:r>
          </a:p>
        </p:txBody>
      </p:sp>
    </p:spTree>
    <p:extLst>
      <p:ext uri="{BB962C8B-B14F-4D97-AF65-F5344CB8AC3E}">
        <p14:creationId xmlns:p14="http://schemas.microsoft.com/office/powerpoint/2010/main" val="39082378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D62EE-174E-C423-0AFA-6785FA334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 Figure to Reset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E6D8C8-404A-3749-35DA-69EB081F9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821" y="1690688"/>
            <a:ext cx="5689708" cy="4963886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234FC51-AEA8-263D-FE27-C7E17DAE6A84}"/>
              </a:ext>
            </a:extLst>
          </p:cNvPr>
          <p:cNvSpPr/>
          <p:nvPr/>
        </p:nvSpPr>
        <p:spPr>
          <a:xfrm rot="2343656">
            <a:off x="2991528" y="5685418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254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08E0A-1CEB-EDCB-2442-DE10B29B45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Load Data</a:t>
            </a:r>
          </a:p>
        </p:txBody>
      </p:sp>
    </p:spTree>
    <p:extLst>
      <p:ext uri="{BB962C8B-B14F-4D97-AF65-F5344CB8AC3E}">
        <p14:creationId xmlns:p14="http://schemas.microsoft.com/office/powerpoint/2010/main" val="16643750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8488F-CC2E-1FA3-C114-DCAEF4B74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Training: What we have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667E4E-1875-CCB6-C065-521A4CDAD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13030"/>
            <a:ext cx="9620250" cy="120015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D9E0AD68-9808-E2D4-0C30-5D24A3FDF3C9}"/>
              </a:ext>
            </a:extLst>
          </p:cNvPr>
          <p:cNvSpPr/>
          <p:nvPr/>
        </p:nvSpPr>
        <p:spPr>
          <a:xfrm rot="8316872">
            <a:off x="2543659" y="1488272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F2D568-CC2C-8F9D-A252-3A1FDD080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657" y="3643218"/>
            <a:ext cx="6076950" cy="1095375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6DA2C3A-A4DA-9673-57CE-C94087DCD129}"/>
              </a:ext>
            </a:extLst>
          </p:cNvPr>
          <p:cNvSpPr/>
          <p:nvPr/>
        </p:nvSpPr>
        <p:spPr>
          <a:xfrm rot="8316872">
            <a:off x="2688925" y="3514943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6627CDE-CD57-9ACB-4386-A704F45D1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5709" y="4902200"/>
            <a:ext cx="7124700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144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08E0A-1CEB-EDCB-2442-DE10B29B45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 Preprocessing Code</a:t>
            </a:r>
          </a:p>
        </p:txBody>
      </p:sp>
    </p:spTree>
    <p:extLst>
      <p:ext uri="{BB962C8B-B14F-4D97-AF65-F5344CB8AC3E}">
        <p14:creationId xmlns:p14="http://schemas.microsoft.com/office/powerpoint/2010/main" val="13905573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996DB-6D16-9120-6B7A-E79A376A4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Contents of Return Array</a:t>
            </a:r>
            <a:br>
              <a:rPr lang="en-US" dirty="0"/>
            </a:br>
            <a:r>
              <a:rPr lang="en-US" sz="2000" dirty="0">
                <a:hlinkClick r:id="rId2"/>
              </a:rPr>
              <a:t>Getting Started with Mask R-CNN for Instance Segmentation - MATLAB &amp; Simulink (mathworks.com)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FF2BD0-A757-74E4-62CF-753EFEB24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912" y="1243321"/>
            <a:ext cx="7124700" cy="15906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2E3C98-47A8-9559-BA22-F3388DFEB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59486" y="3448265"/>
            <a:ext cx="3172326" cy="35316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AE3A89-93FF-9624-05D8-EBBD6A206D27}"/>
              </a:ext>
            </a:extLst>
          </p:cNvPr>
          <p:cNvSpPr txBox="1"/>
          <p:nvPr/>
        </p:nvSpPr>
        <p:spPr>
          <a:xfrm>
            <a:off x="101904" y="3140350"/>
            <a:ext cx="1894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Processed Image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D948F3-DCE4-2714-632F-40E89C4995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7292"/>
          <a:stretch/>
        </p:blipFill>
        <p:spPr>
          <a:xfrm>
            <a:off x="2399900" y="3590377"/>
            <a:ext cx="2575511" cy="32474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39982D-2193-3EA3-651F-08FE6D09AFEB}"/>
              </a:ext>
            </a:extLst>
          </p:cNvPr>
          <p:cNvSpPr txBox="1"/>
          <p:nvPr/>
        </p:nvSpPr>
        <p:spPr>
          <a:xfrm>
            <a:off x="2161061" y="3138918"/>
            <a:ext cx="3366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Ground-truth bounding boxes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B3508E5-BDC7-5C91-E431-D5BAA89808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7105" y="3587638"/>
            <a:ext cx="3079472" cy="33350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B16BBC3-52A7-7CB6-5A51-869DC3AA087B}"/>
              </a:ext>
            </a:extLst>
          </p:cNvPr>
          <p:cNvSpPr txBox="1"/>
          <p:nvPr/>
        </p:nvSpPr>
        <p:spPr>
          <a:xfrm>
            <a:off x="6096000" y="3138918"/>
            <a:ext cx="18944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Instance Labels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AD58BDC-E47F-A98B-807C-8D9618701B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4820"/>
          <a:stretch/>
        </p:blipFill>
        <p:spPr>
          <a:xfrm>
            <a:off x="8825847" y="4174814"/>
            <a:ext cx="3508012" cy="20785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423E662-F2B4-4235-4EC1-62E62255BEA3}"/>
              </a:ext>
            </a:extLst>
          </p:cNvPr>
          <p:cNvSpPr txBox="1"/>
          <p:nvPr/>
        </p:nvSpPr>
        <p:spPr>
          <a:xfrm>
            <a:off x="9632638" y="3154526"/>
            <a:ext cx="18944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Instance Masks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3806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72FBB-33E8-287E-1081-7295FDFF7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Load Data as a Data Store</a:t>
            </a:r>
            <a:br>
              <a:rPr lang="en-US" dirty="0"/>
            </a:br>
            <a:r>
              <a:rPr lang="en-US" sz="2700" dirty="0">
                <a:hlinkClick r:id="rId2"/>
              </a:rPr>
              <a:t>Train Mask R-CNN network to perform instance segmentation - MATLAB </a:t>
            </a:r>
            <a:r>
              <a:rPr lang="en-US" sz="2700" dirty="0" err="1">
                <a:hlinkClick r:id="rId2"/>
              </a:rPr>
              <a:t>trainMaskRCNN</a:t>
            </a:r>
            <a:r>
              <a:rPr lang="en-US" sz="2700" dirty="0">
                <a:hlinkClick r:id="rId2"/>
              </a:rPr>
              <a:t> (mathworks.com)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2F1C64-6B8B-B1CB-589E-5B76336B2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82" y="4875398"/>
            <a:ext cx="9658350" cy="1876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1FA0E5-8667-6FFE-F31C-3007B5CECC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54554"/>
            <a:ext cx="9890154" cy="26260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309E23-1739-4938-C7AF-5BB12ECFCB64}"/>
              </a:ext>
            </a:extLst>
          </p:cNvPr>
          <p:cNvSpPr txBox="1"/>
          <p:nvPr/>
        </p:nvSpPr>
        <p:spPr>
          <a:xfrm>
            <a:off x="956478" y="1325563"/>
            <a:ext cx="4655427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b="1" u="sng" dirty="0"/>
              <a:t>Rule of Thumb: </a:t>
            </a:r>
            <a:r>
              <a:rPr lang="en-US" dirty="0"/>
              <a:t>read() should load below: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411E70-F2D0-B19F-5EF9-12C127BF1688}"/>
              </a:ext>
            </a:extLst>
          </p:cNvPr>
          <p:cNvSpPr txBox="1"/>
          <p:nvPr/>
        </p:nvSpPr>
        <p:spPr>
          <a:xfrm>
            <a:off x="838200" y="4609638"/>
            <a:ext cx="8117542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b="1" u="sng" dirty="0"/>
              <a:t>For us, run the following code: </a:t>
            </a:r>
            <a:r>
              <a:rPr lang="en-US" dirty="0"/>
              <a:t>read(Training Data) gives us what we need!</a:t>
            </a:r>
          </a:p>
        </p:txBody>
      </p:sp>
    </p:spTree>
    <p:extLst>
      <p:ext uri="{BB962C8B-B14F-4D97-AF65-F5344CB8AC3E}">
        <p14:creationId xmlns:p14="http://schemas.microsoft.com/office/powerpoint/2010/main" val="280730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9B080-FBBF-7177-B923-F50CA7EDE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Start by Opening up the App Designer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C0FB1D-4506-5817-AAAE-9D8D4E484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121" y="1655109"/>
            <a:ext cx="8496300" cy="1181100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648FFC8A-7563-A275-4AB6-5C85A930E152}"/>
              </a:ext>
            </a:extLst>
          </p:cNvPr>
          <p:cNvSpPr/>
          <p:nvPr/>
        </p:nvSpPr>
        <p:spPr>
          <a:xfrm rot="7227803">
            <a:off x="3456647" y="1135152"/>
            <a:ext cx="519953" cy="3926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CF5DC1-6004-6D8E-EFB5-BD3F9110B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121" y="4542865"/>
            <a:ext cx="9439275" cy="114300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BB190D9B-DD22-457C-487B-40F26278FDE5}"/>
              </a:ext>
            </a:extLst>
          </p:cNvPr>
          <p:cNvSpPr/>
          <p:nvPr/>
        </p:nvSpPr>
        <p:spPr>
          <a:xfrm rot="7227803">
            <a:off x="1579258" y="4165646"/>
            <a:ext cx="986914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19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293FD-E200-B85A-2FEA-D6126692B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Open the </a:t>
            </a:r>
            <a:r>
              <a:rPr lang="en-US" dirty="0" err="1"/>
              <a:t>TS_StressFiberSegApp.mlapp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69F752-5436-CEE9-A0A9-93A5B46E5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27760"/>
            <a:ext cx="8870302" cy="4679719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14D280F4-A227-6D97-BBE2-DECC08045F0B}"/>
              </a:ext>
            </a:extLst>
          </p:cNvPr>
          <p:cNvSpPr/>
          <p:nvPr/>
        </p:nvSpPr>
        <p:spPr>
          <a:xfrm rot="7227803">
            <a:off x="1161063" y="2238060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904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77D22-E408-50FC-5645-84438028B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You Need to Update the App with your Preprocessing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44E31A-94B7-DD17-97C5-F42C213C6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872" y="2204572"/>
            <a:ext cx="8431763" cy="4487367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DD1CED0C-D2BA-6051-3B0C-C8A11F54D048}"/>
              </a:ext>
            </a:extLst>
          </p:cNvPr>
          <p:cNvSpPr/>
          <p:nvPr/>
        </p:nvSpPr>
        <p:spPr>
          <a:xfrm rot="7227803">
            <a:off x="8345634" y="2247389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290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82ADA-4B9D-777B-4163-6380A908A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Scroll Down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E3DD27-9A31-BAF3-9D47-E92B825B9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25" y="1425788"/>
            <a:ext cx="8815896" cy="5356011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641E34DB-9B78-FC60-B5A2-87749A08FCAC}"/>
              </a:ext>
            </a:extLst>
          </p:cNvPr>
          <p:cNvSpPr/>
          <p:nvPr/>
        </p:nvSpPr>
        <p:spPr>
          <a:xfrm rot="7227803">
            <a:off x="9915840" y="2171190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7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EF856-479C-D4D0-853A-923113DEC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Paste in your Preprocessing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CBDE73-2D06-DE90-A010-ED5318E7E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5" y="1690688"/>
            <a:ext cx="8522570" cy="516731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159DD590-25D1-4DA5-9D57-DD412C002A85}"/>
              </a:ext>
            </a:extLst>
          </p:cNvPr>
          <p:cNvSpPr/>
          <p:nvPr/>
        </p:nvSpPr>
        <p:spPr>
          <a:xfrm rot="9508441">
            <a:off x="7052119" y="4136943"/>
            <a:ext cx="790838" cy="5295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E0E3E9-690A-5792-EAB0-671BC03DBD30}"/>
              </a:ext>
            </a:extLst>
          </p:cNvPr>
          <p:cNvSpPr txBox="1"/>
          <p:nvPr/>
        </p:nvSpPr>
        <p:spPr>
          <a:xfrm>
            <a:off x="7993488" y="3940043"/>
            <a:ext cx="3874009" cy="92333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Add preprocessing between the lines</a:t>
            </a:r>
          </a:p>
          <a:p>
            <a:r>
              <a:rPr lang="en-US" dirty="0"/>
              <a:t>Unprocessed Image is defined as “I”</a:t>
            </a:r>
          </a:p>
          <a:p>
            <a:r>
              <a:rPr lang="en-US" dirty="0"/>
              <a:t>Image with preprocessing is “</a:t>
            </a:r>
            <a:r>
              <a:rPr lang="en-US" dirty="0" err="1"/>
              <a:t>I_Cell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4631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08E0A-1CEB-EDCB-2442-DE10B29B45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Use</a:t>
            </a:r>
          </a:p>
        </p:txBody>
      </p:sp>
    </p:spTree>
    <p:extLst>
      <p:ext uri="{BB962C8B-B14F-4D97-AF65-F5344CB8AC3E}">
        <p14:creationId xmlns:p14="http://schemas.microsoft.com/office/powerpoint/2010/main" val="1898485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459</Words>
  <Application>Microsoft Office PowerPoint</Application>
  <PresentationFormat>Widescreen</PresentationFormat>
  <Paragraphs>68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Aptos</vt:lpstr>
      <vt:lpstr>Aptos Display</vt:lpstr>
      <vt:lpstr>Arial</vt:lpstr>
      <vt:lpstr>Roboto</vt:lpstr>
      <vt:lpstr>Wingdings</vt:lpstr>
      <vt:lpstr>Office Theme</vt:lpstr>
      <vt:lpstr>Manual TS_StressFiberSegApp</vt:lpstr>
      <vt:lpstr>Read Me</vt:lpstr>
      <vt:lpstr>Add Preprocessing Code</vt:lpstr>
      <vt:lpstr>Start by Opening up the App Designer</vt:lpstr>
      <vt:lpstr>Open the TS_StressFiberSegApp.mlapp</vt:lpstr>
      <vt:lpstr>You Need to Update the App with your Preprocessing code</vt:lpstr>
      <vt:lpstr>Scroll Down</vt:lpstr>
      <vt:lpstr>Paste in your Preprocessing code</vt:lpstr>
      <vt:lpstr>How to Use</vt:lpstr>
      <vt:lpstr>Make sure code and MATLAB is in correct directory (If it is not, then your segmented data will be shared in whatever folder you are currently looking at)</vt:lpstr>
      <vt:lpstr>Double click app to open</vt:lpstr>
      <vt:lpstr>Run the App</vt:lpstr>
      <vt:lpstr>Figure will pop up</vt:lpstr>
      <vt:lpstr>Start by Load image</vt:lpstr>
      <vt:lpstr>Apply Preprocessing  (Note: You need to add this code)</vt:lpstr>
      <vt:lpstr>Start Segmentation</vt:lpstr>
      <vt:lpstr>Sanity Check: </vt:lpstr>
      <vt:lpstr>Zoom in: </vt:lpstr>
      <vt:lpstr>Important: Unclick the “+” after you zoom in</vt:lpstr>
      <vt:lpstr>Start Segmenting</vt:lpstr>
      <vt:lpstr>Do another fiber</vt:lpstr>
      <vt:lpstr>To Undo a segmentation: Exit Drawing Mode</vt:lpstr>
      <vt:lpstr>To Undo a segmentation: Un Do Segmentation</vt:lpstr>
      <vt:lpstr>To Undo a segmentation: Un Do Segmentation</vt:lpstr>
      <vt:lpstr>Exit Drawing Mode Once Finished</vt:lpstr>
      <vt:lpstr>Save Segmented Results</vt:lpstr>
      <vt:lpstr>Clear Figure to Reset App</vt:lpstr>
      <vt:lpstr>How Load Data</vt:lpstr>
      <vt:lpstr>After Training: What we have</vt:lpstr>
      <vt:lpstr>Contents of Return Array Getting Started with Mask R-CNN for Instance Segmentation - MATLAB &amp; Simulink (mathworks.com)</vt:lpstr>
      <vt:lpstr>How to Load Data as a Data Store Train Mask R-CNN network to perform instance segmentation - MATLAB trainMaskRCNN (mathworks.com)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Manual TS_StressFiberSegApp</dc:title>
  <dc:creator>Takayuki Suzuki</dc:creator>
  <cp:lastModifiedBy>Takayuki Suzuki</cp:lastModifiedBy>
  <cp:revision>5</cp:revision>
  <dcterms:created xsi:type="dcterms:W3CDTF">2024-03-19T16:47:11Z</dcterms:created>
  <dcterms:modified xsi:type="dcterms:W3CDTF">2024-03-19T18:57:55Z</dcterms:modified>
</cp:coreProperties>
</file>

<file path=docProps/thumbnail.jpeg>
</file>